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61" r:id="rId5"/>
    <p:sldId id="280" r:id="rId6"/>
    <p:sldId id="281" r:id="rId7"/>
    <p:sldId id="260" r:id="rId8"/>
    <p:sldId id="282" r:id="rId9"/>
    <p:sldId id="283" r:id="rId10"/>
    <p:sldId id="284" r:id="rId11"/>
    <p:sldId id="285" r:id="rId12"/>
    <p:sldId id="286" r:id="rId13"/>
    <p:sldId id="287" r:id="rId14"/>
    <p:sldId id="288" r:id="rId15"/>
    <p:sldId id="289" r:id="rId16"/>
    <p:sldId id="259" r:id="rId17"/>
    <p:sldId id="290" r:id="rId18"/>
    <p:sldId id="29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64" d="100"/>
          <a:sy n="64" d="100"/>
        </p:scale>
        <p:origin x="7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2/23/2024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856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05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22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4970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15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4585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97948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0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665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762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914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999338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74B3794-1C07-88AA-27C9-440B716AFE8D}"/>
              </a:ext>
            </a:extLst>
          </p:cNvPr>
          <p:cNvSpPr>
            <a:spLocks noGrp="1"/>
          </p:cNvSpPr>
          <p:nvPr>
            <p:ph type="ctrTitle"/>
          </p:nvPr>
        </p:nvSpPr>
        <p:spPr>
          <a:xfrm>
            <a:off x="178248" y="3627608"/>
            <a:ext cx="9427077" cy="2226076"/>
          </a:xfrm>
        </p:spPr>
        <p:txBody>
          <a:bodyPr anchor="ctr">
            <a:normAutofit/>
          </a:bodyPr>
          <a:lstStyle/>
          <a:p>
            <a:pPr algn="l"/>
            <a:r>
              <a:rPr lang="tr-TR" sz="5400" dirty="0" err="1"/>
              <a:t>Introduction</a:t>
            </a:r>
            <a:r>
              <a:rPr lang="tr-TR" sz="5400" dirty="0"/>
              <a:t> </a:t>
            </a:r>
            <a:r>
              <a:rPr lang="tr-TR" sz="5400" dirty="0" err="1"/>
              <a:t>to</a:t>
            </a:r>
            <a:r>
              <a:rPr lang="tr-TR" sz="5400" dirty="0"/>
              <a:t> OR</a:t>
            </a:r>
          </a:p>
        </p:txBody>
      </p:sp>
      <p:grpSp>
        <p:nvGrpSpPr>
          <p:cNvPr id="37" name="Bottom Right">
            <a:extLst>
              <a:ext uri="{FF2B5EF4-FFF2-40B4-BE49-F238E27FC236}">
                <a16:creationId xmlns:a16="http://schemas.microsoft.com/office/drawing/2014/main" id="{FD57FA8A-6F6A-4738-A4C4-A1CA4417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B722FA65-4717-473D-935C-1E9703E21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481A62F-BE87-4513-97B2-027784C6F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 name="Freeform: Shape 16">
                <a:extLst>
                  <a:ext uri="{FF2B5EF4-FFF2-40B4-BE49-F238E27FC236}">
                    <a16:creationId xmlns:a16="http://schemas.microsoft.com/office/drawing/2014/main" id="{F00486A8-7935-4814-A88E-8AB91356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1D5DFA27-8F9C-4DAD-841C-EC15FDFD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BD0BA0A-7296-4EF5-8B4C-9644798AB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5F1A67E-7F6A-4D1C-9630-CEA191C7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E1300E6-8909-46D4-80E7-2122D24D3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E4C708C-5388-41A0-984B-3698E2B9E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5D7DAE6-94E0-4A1D-92A3-7D751872B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8F513D8C-ECEE-40F4-99D3-6C744A1E9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2" name="Picture 3" descr="Connected sticks shaping polygons background">
            <a:extLst>
              <a:ext uri="{FF2B5EF4-FFF2-40B4-BE49-F238E27FC236}">
                <a16:creationId xmlns:a16="http://schemas.microsoft.com/office/drawing/2014/main" id="{5F6BA7F0-4AED-5CAA-E0A4-18A46EE00966}"/>
              </a:ext>
            </a:extLst>
          </p:cNvPr>
          <p:cNvPicPr>
            <a:picLocks noChangeAspect="1"/>
          </p:cNvPicPr>
          <p:nvPr/>
        </p:nvPicPr>
        <p:blipFill rotWithShape="1">
          <a:blip r:embed="rId2"/>
          <a:srcRect t="26106" r="-2" b="21803"/>
          <a:stretch/>
        </p:blipFill>
        <p:spPr>
          <a:xfrm>
            <a:off x="619841" y="10"/>
            <a:ext cx="11084189" cy="3854020"/>
          </a:xfrm>
          <a:custGeom>
            <a:avLst/>
            <a:gdLst/>
            <a:ahLst/>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pic>
      <p:grpSp>
        <p:nvGrpSpPr>
          <p:cNvPr id="25" name="Top Left">
            <a:extLst>
              <a:ext uri="{FF2B5EF4-FFF2-40B4-BE49-F238E27FC236}">
                <a16:creationId xmlns:a16="http://schemas.microsoft.com/office/drawing/2014/main" id="{FA83938A-824D-4A58-A16F-424E25498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8B7029D1-A024-479E-8B61-B6C59454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D14A3F6-E603-4A77-BE8B-52A8CC11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ABB92-B7C9-439B-A407-C26CAC92F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3806CE1-04AF-4087-986A-DBEB74501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73482B9-3ACD-4DBF-BF7A-865B7BBD1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F72E41-C373-4050-A899-B9FDE5113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B521439-93BF-4D49-9EB4-9FA79818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8593C7C3-23A8-4377-B2A6-0AA4120CF0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 y="553414"/>
            <a:ext cx="118872" cy="118872"/>
            <a:chOff x="1175347" y="3733800"/>
            <a:chExt cx="118872" cy="118872"/>
          </a:xfrm>
        </p:grpSpPr>
        <p:cxnSp>
          <p:nvCxnSpPr>
            <p:cNvPr id="35" name="Straight Connector 34">
              <a:extLst>
                <a:ext uri="{FF2B5EF4-FFF2-40B4-BE49-F238E27FC236}">
                  <a16:creationId xmlns:a16="http://schemas.microsoft.com/office/drawing/2014/main" id="{9DF09466-D21B-48B6-B71E-2E3DC7068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E19A168-D974-4872-8F82-BDB7121D1A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8" name="Cross">
            <a:extLst>
              <a:ext uri="{FF2B5EF4-FFF2-40B4-BE49-F238E27FC236}">
                <a16:creationId xmlns:a16="http://schemas.microsoft.com/office/drawing/2014/main" id="{B531CCBB-545A-412B-89AF-AEB3068A7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 y="705814"/>
            <a:ext cx="118872" cy="118872"/>
            <a:chOff x="1175347" y="3733800"/>
            <a:chExt cx="118872" cy="118872"/>
          </a:xfrm>
        </p:grpSpPr>
        <p:cxnSp>
          <p:nvCxnSpPr>
            <p:cNvPr id="39" name="Straight Connector 38">
              <a:extLst>
                <a:ext uri="{FF2B5EF4-FFF2-40B4-BE49-F238E27FC236}">
                  <a16:creationId xmlns:a16="http://schemas.microsoft.com/office/drawing/2014/main" id="{D48FD4C8-4A36-4CB1-9391-65AA566FF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5FC3684-0929-46EE-A97F-3BEE86C8F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a:extLst>
              <a:ext uri="{FF2B5EF4-FFF2-40B4-BE49-F238E27FC236}">
                <a16:creationId xmlns:a16="http://schemas.microsoft.com/office/drawing/2014/main" id="{5562F197-D4AB-0F8F-DB66-440A7F1BAA88}"/>
              </a:ext>
            </a:extLst>
          </p:cNvPr>
          <p:cNvPicPr>
            <a:picLocks noChangeAspect="1"/>
          </p:cNvPicPr>
          <p:nvPr/>
        </p:nvPicPr>
        <p:blipFill>
          <a:blip r:embed="rId3"/>
          <a:stretch>
            <a:fillRect/>
          </a:stretch>
        </p:blipFill>
        <p:spPr>
          <a:xfrm>
            <a:off x="6914452" y="3434503"/>
            <a:ext cx="5317700" cy="2731806"/>
          </a:xfrm>
          <a:prstGeom prst="rect">
            <a:avLst/>
          </a:prstGeom>
        </p:spPr>
      </p:pic>
      <p:pic>
        <p:nvPicPr>
          <p:cNvPr id="9" name="Picture 8">
            <a:extLst>
              <a:ext uri="{FF2B5EF4-FFF2-40B4-BE49-F238E27FC236}">
                <a16:creationId xmlns:a16="http://schemas.microsoft.com/office/drawing/2014/main" id="{23767356-51CC-AF7D-0637-9FB70390F212}"/>
              </a:ext>
            </a:extLst>
          </p:cNvPr>
          <p:cNvPicPr>
            <a:picLocks noChangeAspect="1"/>
          </p:cNvPicPr>
          <p:nvPr/>
        </p:nvPicPr>
        <p:blipFill>
          <a:blip r:embed="rId4"/>
          <a:stretch>
            <a:fillRect/>
          </a:stretch>
        </p:blipFill>
        <p:spPr>
          <a:xfrm>
            <a:off x="-34069" y="-24656"/>
            <a:ext cx="5470339" cy="3410221"/>
          </a:xfrm>
          <a:prstGeom prst="rect">
            <a:avLst/>
          </a:prstGeom>
        </p:spPr>
      </p:pic>
    </p:spTree>
    <p:extLst>
      <p:ext uri="{BB962C8B-B14F-4D97-AF65-F5344CB8AC3E}">
        <p14:creationId xmlns:p14="http://schemas.microsoft.com/office/powerpoint/2010/main" val="2152877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Knapsack Problem</a:t>
            </a:r>
          </a:p>
          <a:p>
            <a:pPr marL="0" indent="0">
              <a:buNone/>
            </a:pPr>
            <a:r>
              <a:rPr lang="en-GB" dirty="0"/>
              <a:t>The Knapsack Problem involves selecting items from a set, each with a weight and a value, to include in a knapsack so that the total weight is less than or equal to a given limit and the total value is maximized. It has applications in resource allocation, budget management, and in constructing portfolios in finance.</a:t>
            </a:r>
          </a:p>
          <a:p>
            <a:pPr marL="0" indent="0">
              <a:buNone/>
            </a:pPr>
            <a:endParaRPr lang="tr-TR" dirty="0"/>
          </a:p>
        </p:txBody>
      </p:sp>
      <p:pic>
        <p:nvPicPr>
          <p:cNvPr id="7" name="Picture 6">
            <a:extLst>
              <a:ext uri="{FF2B5EF4-FFF2-40B4-BE49-F238E27FC236}">
                <a16:creationId xmlns:a16="http://schemas.microsoft.com/office/drawing/2014/main" id="{1FE350F7-46C0-2618-38FE-4AB6DEFDF291}"/>
              </a:ext>
            </a:extLst>
          </p:cNvPr>
          <p:cNvPicPr>
            <a:picLocks noChangeAspect="1"/>
          </p:cNvPicPr>
          <p:nvPr/>
        </p:nvPicPr>
        <p:blipFill>
          <a:blip r:embed="rId2"/>
          <a:stretch>
            <a:fillRect/>
          </a:stretch>
        </p:blipFill>
        <p:spPr>
          <a:xfrm>
            <a:off x="7537758" y="1715514"/>
            <a:ext cx="4079631" cy="4079631"/>
          </a:xfrm>
          <a:prstGeom prst="rect">
            <a:avLst/>
          </a:prstGeom>
        </p:spPr>
      </p:pic>
    </p:spTree>
    <p:extLst>
      <p:ext uri="{BB962C8B-B14F-4D97-AF65-F5344CB8AC3E}">
        <p14:creationId xmlns:p14="http://schemas.microsoft.com/office/powerpoint/2010/main" val="392622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Facility Location Problem</a:t>
            </a:r>
          </a:p>
          <a:p>
            <a:pPr marL="0" indent="0">
              <a:buNone/>
            </a:pPr>
            <a:r>
              <a:rPr lang="en-GB" dirty="0"/>
              <a:t>This problem focuses on finding the best locations for facilities (warehouses, factories, fire stations, etc.) to minimize transportation costs, serve customer demand efficiently, or maximize coverage. It's fundamental in supply chain design, urban planning, and logistics.</a:t>
            </a:r>
          </a:p>
          <a:p>
            <a:pPr marL="0" indent="0">
              <a:buNone/>
            </a:pPr>
            <a:endParaRPr lang="tr-TR" dirty="0"/>
          </a:p>
        </p:txBody>
      </p:sp>
      <p:pic>
        <p:nvPicPr>
          <p:cNvPr id="6" name="Picture 5">
            <a:extLst>
              <a:ext uri="{FF2B5EF4-FFF2-40B4-BE49-F238E27FC236}">
                <a16:creationId xmlns:a16="http://schemas.microsoft.com/office/drawing/2014/main" id="{B53465E4-F027-AAD5-C18B-A3DF190C087C}"/>
              </a:ext>
            </a:extLst>
          </p:cNvPr>
          <p:cNvPicPr>
            <a:picLocks noChangeAspect="1"/>
          </p:cNvPicPr>
          <p:nvPr/>
        </p:nvPicPr>
        <p:blipFill>
          <a:blip r:embed="rId2"/>
          <a:stretch>
            <a:fillRect/>
          </a:stretch>
        </p:blipFill>
        <p:spPr>
          <a:xfrm>
            <a:off x="7337868" y="1408744"/>
            <a:ext cx="4281854" cy="4281854"/>
          </a:xfrm>
          <a:prstGeom prst="rect">
            <a:avLst/>
          </a:prstGeom>
        </p:spPr>
      </p:pic>
    </p:spTree>
    <p:extLst>
      <p:ext uri="{BB962C8B-B14F-4D97-AF65-F5344CB8AC3E}">
        <p14:creationId xmlns:p14="http://schemas.microsoft.com/office/powerpoint/2010/main" val="20239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Network Design</a:t>
            </a:r>
            <a:endParaRPr lang="tr-TR" b="1" dirty="0"/>
          </a:p>
          <a:p>
            <a:pPr marL="0" indent="0">
              <a:buNone/>
            </a:pPr>
            <a:r>
              <a:rPr lang="en-GB" dirty="0"/>
              <a:t>Network Design problems involve configuring a network (e.g., telecommunications, transportation, or logistics networks) to meet certain criteria, such as minimizing cost, maximizing capacity, or optimizing flow. This can include determining the locations of nodes, the paths between them, and the capacity of each link.</a:t>
            </a:r>
          </a:p>
          <a:p>
            <a:pPr marL="0" indent="0">
              <a:buNone/>
            </a:pPr>
            <a:endParaRPr lang="tr-TR" dirty="0"/>
          </a:p>
        </p:txBody>
      </p:sp>
      <p:pic>
        <p:nvPicPr>
          <p:cNvPr id="7" name="Picture 6">
            <a:extLst>
              <a:ext uri="{FF2B5EF4-FFF2-40B4-BE49-F238E27FC236}">
                <a16:creationId xmlns:a16="http://schemas.microsoft.com/office/drawing/2014/main" id="{BC933DA5-9978-7AB4-F307-3CEE2E9D5EAD}"/>
              </a:ext>
            </a:extLst>
          </p:cNvPr>
          <p:cNvPicPr>
            <a:picLocks noChangeAspect="1"/>
          </p:cNvPicPr>
          <p:nvPr/>
        </p:nvPicPr>
        <p:blipFill>
          <a:blip r:embed="rId2"/>
          <a:stretch>
            <a:fillRect/>
          </a:stretch>
        </p:blipFill>
        <p:spPr>
          <a:xfrm>
            <a:off x="7265378" y="1503485"/>
            <a:ext cx="4308229" cy="4308229"/>
          </a:xfrm>
          <a:prstGeom prst="rect">
            <a:avLst/>
          </a:prstGeom>
        </p:spPr>
      </p:pic>
    </p:spTree>
    <p:extLst>
      <p:ext uri="{BB962C8B-B14F-4D97-AF65-F5344CB8AC3E}">
        <p14:creationId xmlns:p14="http://schemas.microsoft.com/office/powerpoint/2010/main" val="3914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Inventory Management Problems</a:t>
            </a:r>
          </a:p>
          <a:p>
            <a:pPr marL="0" indent="0">
              <a:buNone/>
            </a:pPr>
            <a:r>
              <a:rPr lang="en-GB" dirty="0"/>
              <a:t>These problems deal with determining the optimal order quantity and reorder points for inventory to minimize holding, ordering, and shortage costs. This is critical for efficient supply chain management, reducing operational costs, and ensuring product availability.</a:t>
            </a:r>
          </a:p>
          <a:p>
            <a:pPr marL="0" indent="0">
              <a:buNone/>
            </a:pPr>
            <a:endParaRPr lang="tr-TR" dirty="0"/>
          </a:p>
        </p:txBody>
      </p:sp>
      <p:pic>
        <p:nvPicPr>
          <p:cNvPr id="6" name="Picture 5">
            <a:extLst>
              <a:ext uri="{FF2B5EF4-FFF2-40B4-BE49-F238E27FC236}">
                <a16:creationId xmlns:a16="http://schemas.microsoft.com/office/drawing/2014/main" id="{0D8C1641-D953-CCB7-2CB3-4E15BB1F0D9A}"/>
              </a:ext>
            </a:extLst>
          </p:cNvPr>
          <p:cNvPicPr>
            <a:picLocks noChangeAspect="1"/>
          </p:cNvPicPr>
          <p:nvPr/>
        </p:nvPicPr>
        <p:blipFill>
          <a:blip r:embed="rId2"/>
          <a:stretch>
            <a:fillRect/>
          </a:stretch>
        </p:blipFill>
        <p:spPr>
          <a:xfrm>
            <a:off x="7397260" y="1459523"/>
            <a:ext cx="4149969" cy="4149969"/>
          </a:xfrm>
          <a:prstGeom prst="rect">
            <a:avLst/>
          </a:prstGeom>
        </p:spPr>
      </p:pic>
    </p:spTree>
    <p:extLst>
      <p:ext uri="{BB962C8B-B14F-4D97-AF65-F5344CB8AC3E}">
        <p14:creationId xmlns:p14="http://schemas.microsoft.com/office/powerpoint/2010/main" val="32877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Max Flow Problem</a:t>
            </a:r>
          </a:p>
          <a:p>
            <a:pPr marL="0" indent="0">
              <a:buNone/>
            </a:pPr>
            <a:r>
              <a:rPr lang="en-GB" dirty="0"/>
              <a:t>The Maximum Flow problem aims to find the maximum amount of flow that can be sent from a source to a sink in a flow network, such that the flow through any edge does not exceed its capacity. It's applicable in traffic management, network design, and resource allocation.</a:t>
            </a:r>
          </a:p>
          <a:p>
            <a:pPr marL="0" indent="0">
              <a:buNone/>
            </a:pPr>
            <a:endParaRPr lang="tr-TR" dirty="0"/>
          </a:p>
        </p:txBody>
      </p:sp>
      <p:pic>
        <p:nvPicPr>
          <p:cNvPr id="7" name="Picture 6">
            <a:extLst>
              <a:ext uri="{FF2B5EF4-FFF2-40B4-BE49-F238E27FC236}">
                <a16:creationId xmlns:a16="http://schemas.microsoft.com/office/drawing/2014/main" id="{FA2D0974-879C-71C0-6E67-C950079BFAE3}"/>
              </a:ext>
            </a:extLst>
          </p:cNvPr>
          <p:cNvPicPr>
            <a:picLocks noChangeAspect="1"/>
          </p:cNvPicPr>
          <p:nvPr/>
        </p:nvPicPr>
        <p:blipFill>
          <a:blip r:embed="rId2"/>
          <a:stretch>
            <a:fillRect/>
          </a:stretch>
        </p:blipFill>
        <p:spPr>
          <a:xfrm>
            <a:off x="7332306" y="1716833"/>
            <a:ext cx="3928188" cy="3928188"/>
          </a:xfrm>
          <a:prstGeom prst="rect">
            <a:avLst/>
          </a:prstGeom>
        </p:spPr>
      </p:pic>
    </p:spTree>
    <p:extLst>
      <p:ext uri="{BB962C8B-B14F-4D97-AF65-F5344CB8AC3E}">
        <p14:creationId xmlns:p14="http://schemas.microsoft.com/office/powerpoint/2010/main" val="318837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lnSpcReduction="10000"/>
          </a:bodyPr>
          <a:lstStyle/>
          <a:p>
            <a:pPr marL="0" indent="0">
              <a:buNone/>
            </a:pPr>
            <a:r>
              <a:rPr lang="en-GB" b="1" dirty="0"/>
              <a:t>Assignment Problem</a:t>
            </a:r>
          </a:p>
          <a:p>
            <a:pPr marL="0" indent="0">
              <a:buNone/>
            </a:pPr>
            <a:r>
              <a:rPr lang="en-GB" dirty="0"/>
              <a:t>The Assignment Problem involves assigning a set of tasks to a set of agents in the best way possible, such as minimizing total costs or maximizing efficiency. Applications include task assignment in project management, assigning employees to jobs, and allocating resources in production processes.</a:t>
            </a:r>
          </a:p>
          <a:p>
            <a:pPr marL="0" indent="0">
              <a:buNone/>
            </a:pPr>
            <a:endParaRPr lang="tr-TR" dirty="0"/>
          </a:p>
        </p:txBody>
      </p:sp>
      <p:pic>
        <p:nvPicPr>
          <p:cNvPr id="4" name="Picture 3">
            <a:extLst>
              <a:ext uri="{FF2B5EF4-FFF2-40B4-BE49-F238E27FC236}">
                <a16:creationId xmlns:a16="http://schemas.microsoft.com/office/drawing/2014/main" id="{B98C8AFB-BB3C-10BD-EA4B-E7D572ECD3B3}"/>
              </a:ext>
            </a:extLst>
          </p:cNvPr>
          <p:cNvPicPr>
            <a:picLocks noChangeAspect="1"/>
          </p:cNvPicPr>
          <p:nvPr/>
        </p:nvPicPr>
        <p:blipFill>
          <a:blip r:embed="rId2"/>
          <a:stretch>
            <a:fillRect/>
          </a:stretch>
        </p:blipFill>
        <p:spPr>
          <a:xfrm>
            <a:off x="7218486" y="1439009"/>
            <a:ext cx="4135314" cy="4135314"/>
          </a:xfrm>
          <a:prstGeom prst="rect">
            <a:avLst/>
          </a:prstGeom>
        </p:spPr>
      </p:pic>
    </p:spTree>
    <p:extLst>
      <p:ext uri="{BB962C8B-B14F-4D97-AF65-F5344CB8AC3E}">
        <p14:creationId xmlns:p14="http://schemas.microsoft.com/office/powerpoint/2010/main" val="19208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a:t>OR </a:t>
            </a:r>
            <a:r>
              <a:rPr lang="tr-TR" sz="2400" b="1" dirty="0" err="1"/>
              <a:t>Diagram</a:t>
            </a:r>
            <a:endParaRPr lang="tr-TR" sz="2400" b="1" dirty="0"/>
          </a:p>
        </p:txBody>
      </p:sp>
      <p:pic>
        <p:nvPicPr>
          <p:cNvPr id="7" name="Picture 6">
            <a:extLst>
              <a:ext uri="{FF2B5EF4-FFF2-40B4-BE49-F238E27FC236}">
                <a16:creationId xmlns:a16="http://schemas.microsoft.com/office/drawing/2014/main" id="{E64ED029-E829-C2E6-D465-30D7A1A0D2DC}"/>
              </a:ext>
            </a:extLst>
          </p:cNvPr>
          <p:cNvPicPr>
            <a:picLocks noChangeAspect="1"/>
          </p:cNvPicPr>
          <p:nvPr/>
        </p:nvPicPr>
        <p:blipFill>
          <a:blip r:embed="rId2"/>
          <a:stretch>
            <a:fillRect/>
          </a:stretch>
        </p:blipFill>
        <p:spPr>
          <a:xfrm>
            <a:off x="2790271" y="1160585"/>
            <a:ext cx="5411338" cy="5411338"/>
          </a:xfrm>
          <a:prstGeom prst="rect">
            <a:avLst/>
          </a:prstGeom>
        </p:spPr>
      </p:pic>
    </p:spTree>
    <p:extLst>
      <p:ext uri="{BB962C8B-B14F-4D97-AF65-F5344CB8AC3E}">
        <p14:creationId xmlns:p14="http://schemas.microsoft.com/office/powerpoint/2010/main" val="1698896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a:t>OR </a:t>
            </a:r>
            <a:r>
              <a:rPr lang="tr-TR" sz="2400" b="1" dirty="0" err="1"/>
              <a:t>History</a:t>
            </a:r>
            <a:endParaRPr lang="tr-TR" sz="2400" b="1" dirty="0"/>
          </a:p>
        </p:txBody>
      </p:sp>
      <p:sp>
        <p:nvSpPr>
          <p:cNvPr id="4" name="Content Placeholder 2">
            <a:extLst>
              <a:ext uri="{FF2B5EF4-FFF2-40B4-BE49-F238E27FC236}">
                <a16:creationId xmlns:a16="http://schemas.microsoft.com/office/drawing/2014/main" id="{F1895771-B733-3D07-109D-23F79B610A86}"/>
              </a:ext>
            </a:extLst>
          </p:cNvPr>
          <p:cNvSpPr>
            <a:spLocks noGrp="1"/>
          </p:cNvSpPr>
          <p:nvPr>
            <p:ph idx="1"/>
          </p:nvPr>
        </p:nvSpPr>
        <p:spPr>
          <a:xfrm>
            <a:off x="759068" y="1324464"/>
            <a:ext cx="10790201" cy="4861732"/>
          </a:xfrm>
        </p:spPr>
        <p:txBody>
          <a:bodyPr>
            <a:normAutofit fontScale="92500" lnSpcReduction="10000"/>
          </a:bodyPr>
          <a:lstStyle/>
          <a:p>
            <a:pPr marL="0" indent="0">
              <a:buNone/>
            </a:pPr>
            <a:r>
              <a:rPr lang="en-GB" b="1" dirty="0"/>
              <a:t>1930s-1940s (Military Origins during World War II): </a:t>
            </a:r>
            <a:r>
              <a:rPr lang="en-GB" dirty="0"/>
              <a:t>Operations Research (OR) originated in the military efforts of World War II, where teams of scientists applied scientific methods to optimize military operations. This period is symbolized by strategic maps representing problems like the Vehicle Routing Problem (VRP).</a:t>
            </a:r>
            <a:endParaRPr lang="tr-TR" dirty="0"/>
          </a:p>
          <a:p>
            <a:pPr marL="0" indent="0">
              <a:buNone/>
            </a:pPr>
            <a:endParaRPr lang="tr-TR" dirty="0"/>
          </a:p>
          <a:p>
            <a:pPr marL="0" indent="0">
              <a:buNone/>
            </a:pPr>
            <a:r>
              <a:rPr lang="en-GB" b="1" dirty="0"/>
              <a:t>1950s-1960s (Expansion into Civilian Applications):</a:t>
            </a:r>
            <a:r>
              <a:rPr lang="en-GB" dirty="0"/>
              <a:t> In the post-war era, OR expanded into civilian sectors, applying its principles to industrial manufacturing and logistics. Icons such as gears for Job Shop Scheduling (JSS) and boxes for Inventory Management symbolize this transition.</a:t>
            </a:r>
            <a:endParaRPr lang="tr-TR" dirty="0"/>
          </a:p>
        </p:txBody>
      </p:sp>
    </p:spTree>
    <p:extLst>
      <p:ext uri="{BB962C8B-B14F-4D97-AF65-F5344CB8AC3E}">
        <p14:creationId xmlns:p14="http://schemas.microsoft.com/office/powerpoint/2010/main" val="30964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a:t>OR </a:t>
            </a:r>
            <a:r>
              <a:rPr lang="tr-TR" sz="2400" b="1" dirty="0" err="1"/>
              <a:t>History</a:t>
            </a:r>
            <a:endParaRPr lang="tr-TR" sz="2400" b="1" dirty="0"/>
          </a:p>
        </p:txBody>
      </p:sp>
      <p:sp>
        <p:nvSpPr>
          <p:cNvPr id="4" name="Content Placeholder 2">
            <a:extLst>
              <a:ext uri="{FF2B5EF4-FFF2-40B4-BE49-F238E27FC236}">
                <a16:creationId xmlns:a16="http://schemas.microsoft.com/office/drawing/2014/main" id="{F1895771-B733-3D07-109D-23F79B610A86}"/>
              </a:ext>
            </a:extLst>
          </p:cNvPr>
          <p:cNvSpPr>
            <a:spLocks noGrp="1"/>
          </p:cNvSpPr>
          <p:nvPr>
            <p:ph idx="1"/>
          </p:nvPr>
        </p:nvSpPr>
        <p:spPr>
          <a:xfrm>
            <a:off x="759068" y="1324463"/>
            <a:ext cx="10790201" cy="5821771"/>
          </a:xfrm>
        </p:spPr>
        <p:txBody>
          <a:bodyPr>
            <a:normAutofit/>
          </a:bodyPr>
          <a:lstStyle/>
          <a:p>
            <a:pPr marL="0" indent="0">
              <a:buNone/>
            </a:pPr>
            <a:r>
              <a:rPr lang="en-GB" b="1" dirty="0"/>
              <a:t>1970s-1990s (Rise of Computational OR and Software):</a:t>
            </a:r>
            <a:r>
              <a:rPr lang="en-GB" dirty="0"/>
              <a:t> The advent of computers transformed OR, enabling the solution of complex problems through computational methods and software, highlighted by a computer and code symbols. This period also saw the integration of Metaheuristics under Stochastic Programming.</a:t>
            </a:r>
            <a:endParaRPr lang="tr-TR" dirty="0"/>
          </a:p>
          <a:p>
            <a:pPr marL="0" indent="0">
              <a:buNone/>
            </a:pPr>
            <a:endParaRPr lang="tr-TR" dirty="0"/>
          </a:p>
          <a:p>
            <a:pPr marL="0" indent="0">
              <a:buNone/>
            </a:pPr>
            <a:r>
              <a:rPr lang="en-GB" b="1" dirty="0"/>
              <a:t>20th Century (Development of Core Methodologies): </a:t>
            </a:r>
            <a:r>
              <a:rPr lang="en-GB" dirty="0"/>
              <a:t>This era marked the development of foundational OR methodologies, including Linear Programming (LP), Nonlinear Programming (NLP), and Integer Programming (IP). Mathematical symbols represent these significant advancements.</a:t>
            </a:r>
            <a:endParaRPr lang="tr-TR" dirty="0"/>
          </a:p>
        </p:txBody>
      </p:sp>
    </p:spTree>
    <p:extLst>
      <p:ext uri="{BB962C8B-B14F-4D97-AF65-F5344CB8AC3E}">
        <p14:creationId xmlns:p14="http://schemas.microsoft.com/office/powerpoint/2010/main" val="25920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0A49-64C0-7523-5794-3A0E25378CB6}"/>
              </a:ext>
            </a:extLst>
          </p:cNvPr>
          <p:cNvSpPr>
            <a:spLocks noGrp="1"/>
          </p:cNvSpPr>
          <p:nvPr>
            <p:ph type="title"/>
          </p:nvPr>
        </p:nvSpPr>
        <p:spPr>
          <a:xfrm>
            <a:off x="838200" y="365125"/>
            <a:ext cx="10515600" cy="505313"/>
          </a:xfrm>
        </p:spPr>
        <p:txBody>
          <a:bodyPr>
            <a:normAutofit/>
          </a:bodyPr>
          <a:lstStyle/>
          <a:p>
            <a:r>
              <a:rPr lang="tr-TR" sz="2400" dirty="0" err="1"/>
              <a:t>Related</a:t>
            </a:r>
            <a:r>
              <a:rPr lang="tr-TR" sz="2400" dirty="0"/>
              <a:t> Repo</a:t>
            </a:r>
          </a:p>
        </p:txBody>
      </p:sp>
      <p:sp>
        <p:nvSpPr>
          <p:cNvPr id="10" name="Content Placeholder 2">
            <a:extLst>
              <a:ext uri="{FF2B5EF4-FFF2-40B4-BE49-F238E27FC236}">
                <a16:creationId xmlns:a16="http://schemas.microsoft.com/office/drawing/2014/main" id="{A2FE058C-AC47-0146-BECE-AF3BC810CE97}"/>
              </a:ext>
            </a:extLst>
          </p:cNvPr>
          <p:cNvSpPr txBox="1">
            <a:spLocks/>
          </p:cNvSpPr>
          <p:nvPr/>
        </p:nvSpPr>
        <p:spPr>
          <a:xfrm>
            <a:off x="7042639" y="2646240"/>
            <a:ext cx="4006362" cy="123116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tr-TR" sz="1000"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p:txBody>
      </p:sp>
      <p:sp>
        <p:nvSpPr>
          <p:cNvPr id="11" name="Content Placeholder 2">
            <a:extLst>
              <a:ext uri="{FF2B5EF4-FFF2-40B4-BE49-F238E27FC236}">
                <a16:creationId xmlns:a16="http://schemas.microsoft.com/office/drawing/2014/main" id="{47BCE267-DB8C-AB4D-1955-92437EDDCA5A}"/>
              </a:ext>
            </a:extLst>
          </p:cNvPr>
          <p:cNvSpPr txBox="1">
            <a:spLocks/>
          </p:cNvSpPr>
          <p:nvPr/>
        </p:nvSpPr>
        <p:spPr>
          <a:xfrm>
            <a:off x="6945921" y="2898950"/>
            <a:ext cx="4914899" cy="9954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tr-TR" sz="1000"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a:p>
            <a:pPr marL="0" indent="0">
              <a:buFont typeface="Avenir Next LT Pro" panose="020B0504020202020204" pitchFamily="34" charset="0"/>
              <a:buNone/>
            </a:pPr>
            <a:endParaRPr lang="tr-TR" sz="1000" b="1" dirty="0"/>
          </a:p>
        </p:txBody>
      </p:sp>
      <p:pic>
        <p:nvPicPr>
          <p:cNvPr id="17" name="Content Placeholder 16">
            <a:extLst>
              <a:ext uri="{FF2B5EF4-FFF2-40B4-BE49-F238E27FC236}">
                <a16:creationId xmlns:a16="http://schemas.microsoft.com/office/drawing/2014/main" id="{31D5047B-1A55-0E71-64F9-09665A269BCF}"/>
              </a:ext>
            </a:extLst>
          </p:cNvPr>
          <p:cNvPicPr>
            <a:picLocks noGrp="1" noChangeAspect="1"/>
          </p:cNvPicPr>
          <p:nvPr>
            <p:ph idx="1"/>
          </p:nvPr>
        </p:nvPicPr>
        <p:blipFill>
          <a:blip r:embed="rId2"/>
          <a:stretch>
            <a:fillRect/>
          </a:stretch>
        </p:blipFill>
        <p:spPr>
          <a:xfrm>
            <a:off x="1666240" y="1253331"/>
            <a:ext cx="10000639" cy="4924938"/>
          </a:xfrm>
        </p:spPr>
      </p:pic>
      <p:sp>
        <p:nvSpPr>
          <p:cNvPr id="18" name="Arrow: Down 17">
            <a:extLst>
              <a:ext uri="{FF2B5EF4-FFF2-40B4-BE49-F238E27FC236}">
                <a16:creationId xmlns:a16="http://schemas.microsoft.com/office/drawing/2014/main" id="{E892EBE1-2987-A451-3628-2C0EC4EC2D18}"/>
              </a:ext>
            </a:extLst>
          </p:cNvPr>
          <p:cNvSpPr/>
          <p:nvPr/>
        </p:nvSpPr>
        <p:spPr>
          <a:xfrm rot="14400638">
            <a:off x="3763397" y="5766789"/>
            <a:ext cx="701040" cy="8229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6651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What</a:t>
            </a:r>
            <a:r>
              <a:rPr lang="tr-TR" sz="2400" b="1" dirty="0"/>
              <a:t> is OR?</a:t>
            </a:r>
          </a:p>
        </p:txBody>
      </p:sp>
      <p:sp>
        <p:nvSpPr>
          <p:cNvPr id="6" name="Content Placeholder 5">
            <a:extLst>
              <a:ext uri="{FF2B5EF4-FFF2-40B4-BE49-F238E27FC236}">
                <a16:creationId xmlns:a16="http://schemas.microsoft.com/office/drawing/2014/main" id="{204984CD-A516-3F55-D97E-6A3220EDC455}"/>
              </a:ext>
            </a:extLst>
          </p:cNvPr>
          <p:cNvSpPr>
            <a:spLocks noGrp="1"/>
          </p:cNvSpPr>
          <p:nvPr>
            <p:ph idx="1"/>
          </p:nvPr>
        </p:nvSpPr>
        <p:spPr>
          <a:xfrm>
            <a:off x="142460" y="1160585"/>
            <a:ext cx="12049540" cy="4351338"/>
          </a:xfrm>
        </p:spPr>
        <p:txBody>
          <a:bodyPr/>
          <a:lstStyle/>
          <a:p>
            <a:r>
              <a:rPr lang="en-GB" dirty="0"/>
              <a:t>Operations research is a</a:t>
            </a:r>
            <a:r>
              <a:rPr lang="tr-TR" dirty="0"/>
              <a:t> </a:t>
            </a:r>
            <a:r>
              <a:rPr lang="en-GB" dirty="0"/>
              <a:t>multidisciplinary field</a:t>
            </a:r>
            <a:r>
              <a:rPr lang="tr-TR" dirty="0"/>
              <a:t> </a:t>
            </a:r>
            <a:r>
              <a:rPr lang="en-GB" dirty="0"/>
              <a:t>that deals with the application of advanced analytical methods to help make </a:t>
            </a:r>
            <a:r>
              <a:rPr lang="en-GB" b="1" dirty="0"/>
              <a:t>better decisions. </a:t>
            </a:r>
            <a:r>
              <a:rPr lang="en-GB" dirty="0"/>
              <a:t>Operational Research always </a:t>
            </a:r>
            <a:r>
              <a:rPr lang="tr-TR" dirty="0" err="1"/>
              <a:t>tries</a:t>
            </a:r>
            <a:r>
              <a:rPr lang="en-GB" dirty="0"/>
              <a:t> to find </a:t>
            </a:r>
            <a:r>
              <a:rPr lang="en-GB" b="1" dirty="0"/>
              <a:t>the best and optimal</a:t>
            </a:r>
            <a:r>
              <a:rPr lang="tr-TR" b="1" dirty="0"/>
              <a:t> </a:t>
            </a:r>
            <a:r>
              <a:rPr lang="en-GB" b="1" dirty="0"/>
              <a:t>solution </a:t>
            </a:r>
            <a:r>
              <a:rPr lang="en-GB" dirty="0"/>
              <a:t>to the problem</a:t>
            </a:r>
            <a:r>
              <a:rPr lang="tr-TR" dirty="0"/>
              <a:t>.</a:t>
            </a:r>
          </a:p>
          <a:p>
            <a:endParaRPr lang="tr-TR" dirty="0"/>
          </a:p>
          <a:p>
            <a:r>
              <a:rPr lang="en-GB" dirty="0"/>
              <a:t>The British/Europeans refer to "operational research", the Americans to "operations research" - but both are often shortened to just </a:t>
            </a:r>
            <a:r>
              <a:rPr lang="tr-TR" dirty="0"/>
              <a:t>‘</a:t>
            </a:r>
            <a:r>
              <a:rPr lang="en-GB" dirty="0"/>
              <a:t>OR</a:t>
            </a:r>
            <a:r>
              <a:rPr lang="tr-TR" dirty="0"/>
              <a:t>’.</a:t>
            </a:r>
            <a:endParaRPr lang="en-GB" dirty="0"/>
          </a:p>
        </p:txBody>
      </p:sp>
    </p:spTree>
    <p:extLst>
      <p:ext uri="{BB962C8B-B14F-4D97-AF65-F5344CB8AC3E}">
        <p14:creationId xmlns:p14="http://schemas.microsoft.com/office/powerpoint/2010/main" val="260287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The</a:t>
            </a:r>
            <a:r>
              <a:rPr lang="tr-TR" sz="2400" b="1" dirty="0"/>
              <a:t> </a:t>
            </a:r>
            <a:r>
              <a:rPr lang="tr-TR" sz="2400" b="1" dirty="0" err="1"/>
              <a:t>Methodology</a:t>
            </a:r>
            <a:r>
              <a:rPr lang="tr-TR" sz="2400" b="1" dirty="0"/>
              <a:t> of OR</a:t>
            </a:r>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838200" y="1324463"/>
            <a:ext cx="11188148" cy="5018941"/>
          </a:xfrm>
        </p:spPr>
        <p:txBody>
          <a:bodyPr>
            <a:normAutofit fontScale="25000" lnSpcReduction="20000"/>
          </a:bodyPr>
          <a:lstStyle/>
          <a:p>
            <a:pPr marL="0" indent="0">
              <a:buNone/>
            </a:pPr>
            <a:br>
              <a:rPr lang="en-GB" dirty="0"/>
            </a:br>
            <a:r>
              <a:rPr lang="en-GB" sz="7200" b="1" dirty="0">
                <a:latin typeface="Courier New" panose="02070309020205020404" pitchFamily="49" charset="0"/>
              </a:rPr>
              <a:t>Step 1. Define the Problem of Interest and Gather Relevant Data</a:t>
            </a:r>
            <a:endParaRPr lang="tr-TR" sz="7200" b="1" dirty="0">
              <a:latin typeface="Courier New" panose="02070309020205020404" pitchFamily="49" charset="0"/>
            </a:endParaRPr>
          </a:p>
          <a:p>
            <a:pPr>
              <a:buFont typeface="Arial" panose="020B0604020202020204" pitchFamily="34" charset="0"/>
              <a:buChar char="•"/>
            </a:pPr>
            <a:r>
              <a:rPr lang="en-GB" sz="7200" dirty="0"/>
              <a:t> </a:t>
            </a:r>
            <a:r>
              <a:rPr lang="en-GB" sz="7200" b="1" dirty="0"/>
              <a:t>Clarification of Objectives: </a:t>
            </a:r>
            <a:r>
              <a:rPr lang="en-GB" sz="7200" dirty="0"/>
              <a:t>Identify the primary goal(s) of the optimization problem. This could involve minimizing costs, maximizing profits, improving efficiency, or enhancing service quality. Clear objectives guide the formulation of the mathematical model.</a:t>
            </a:r>
          </a:p>
          <a:p>
            <a:pPr>
              <a:buFont typeface="Arial" panose="020B0604020202020204" pitchFamily="34" charset="0"/>
              <a:buChar char="•"/>
            </a:pPr>
            <a:r>
              <a:rPr lang="en-GB" sz="7200" b="1" dirty="0"/>
              <a:t>Data Collection: </a:t>
            </a:r>
            <a:r>
              <a:rPr lang="en-GB" sz="7200" dirty="0"/>
              <a:t>Gather accurate and relevant data that impacts the problem. This includes quantitative data (e.g., costs, capacities, demand levels) and qualitative insights (e.g., regulatory constraints, stakeholder preferences). The quality of the solution depends heavily on the accuracy and completeness of this data.</a:t>
            </a:r>
            <a:endParaRPr lang="tr-TR" sz="7200" dirty="0"/>
          </a:p>
          <a:p>
            <a:pPr marL="0" indent="0">
              <a:buNone/>
            </a:pPr>
            <a:endParaRPr lang="tr-TR" sz="3600" dirty="0">
              <a:effectLst/>
              <a:latin typeface="Times New Roman" panose="02020603050405020304" pitchFamily="18" charset="0"/>
            </a:endParaRPr>
          </a:p>
          <a:p>
            <a:pPr marL="0" indent="0">
              <a:buNone/>
            </a:pPr>
            <a:r>
              <a:rPr lang="tr-TR" sz="7200" b="1" dirty="0">
                <a:latin typeface="Courier New" panose="02070309020205020404" pitchFamily="49" charset="0"/>
              </a:rPr>
              <a:t>Step 2. </a:t>
            </a:r>
            <a:r>
              <a:rPr lang="en-GB" sz="7200" b="1" dirty="0">
                <a:latin typeface="Courier New" panose="02070309020205020404" pitchFamily="49" charset="0"/>
              </a:rPr>
              <a:t>Formulate a Mathematical Model to Represent the Problem</a:t>
            </a:r>
            <a:endParaRPr lang="tr-TR" sz="7200" b="1" dirty="0">
              <a:latin typeface="Courier New" panose="02070309020205020404" pitchFamily="49" charset="0"/>
            </a:endParaRPr>
          </a:p>
          <a:p>
            <a:pPr>
              <a:buFont typeface="Arial" panose="020B0604020202020204" pitchFamily="34" charset="0"/>
              <a:buChar char="•"/>
            </a:pPr>
            <a:r>
              <a:rPr lang="en-GB" sz="7200" b="1" dirty="0"/>
              <a:t>Variable Identification:</a:t>
            </a:r>
            <a:r>
              <a:rPr lang="en-GB" sz="7200" dirty="0"/>
              <a:t> Determine the decision variables that the solution can adjust. These variables represent the choices available to solve the problem.</a:t>
            </a:r>
          </a:p>
          <a:p>
            <a:pPr>
              <a:buFont typeface="Arial" panose="020B0604020202020204" pitchFamily="34" charset="0"/>
              <a:buChar char="•"/>
            </a:pPr>
            <a:r>
              <a:rPr lang="en-GB" sz="7200" b="1" dirty="0"/>
              <a:t>Constraints Specification:</a:t>
            </a:r>
            <a:r>
              <a:rPr lang="en-GB" sz="7200" dirty="0"/>
              <a:t> Identify the constraints that limit the decision variables. Constraints could be physical capacities, budget limitations, legal requirements, or any other restrictions.</a:t>
            </a:r>
          </a:p>
          <a:p>
            <a:pPr>
              <a:buFont typeface="Arial" panose="020B0604020202020204" pitchFamily="34" charset="0"/>
              <a:buChar char="•"/>
            </a:pPr>
            <a:r>
              <a:rPr lang="en-GB" sz="7200" b="1" dirty="0"/>
              <a:t>Objective Function:</a:t>
            </a:r>
            <a:r>
              <a:rPr lang="en-GB" sz="7200" dirty="0"/>
              <a:t> Develop an objective function that needs to be maximized or minimized. This function quantifies the goal of the optimization problem in terms of the decision variables.</a:t>
            </a:r>
          </a:p>
          <a:p>
            <a:pPr marL="0" indent="0">
              <a:buNone/>
            </a:pPr>
            <a:endParaRPr lang="en-GB" sz="5500" b="1" dirty="0">
              <a:latin typeface="Courier New" panose="02070309020205020404" pitchFamily="49" charset="0"/>
            </a:endParaRPr>
          </a:p>
          <a:p>
            <a:pPr marL="0" indent="0">
              <a:buNone/>
            </a:pPr>
            <a:endParaRPr lang="tr-TR" dirty="0">
              <a:effectLst/>
              <a:latin typeface="Times New Roman" panose="02020603050405020304" pitchFamily="18" charset="0"/>
            </a:endParaRP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br>
              <a:rPr lang="en-GB" dirty="0"/>
            </a:br>
            <a:endParaRPr lang="tr-TR" dirty="0"/>
          </a:p>
        </p:txBody>
      </p:sp>
    </p:spTree>
    <p:extLst>
      <p:ext uri="{BB962C8B-B14F-4D97-AF65-F5344CB8AC3E}">
        <p14:creationId xmlns:p14="http://schemas.microsoft.com/office/powerpoint/2010/main" val="21775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 calcmode="lin" valueType="num">
                                      <p:cBhvr additive="base">
                                        <p:cTn id="4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The</a:t>
            </a:r>
            <a:r>
              <a:rPr lang="tr-TR" sz="2400" b="1" dirty="0"/>
              <a:t> </a:t>
            </a:r>
            <a:r>
              <a:rPr lang="tr-TR" sz="2400" b="1" dirty="0" err="1"/>
              <a:t>Methodology</a:t>
            </a:r>
            <a:r>
              <a:rPr lang="tr-TR" sz="2400" b="1" dirty="0"/>
              <a:t> of OR</a:t>
            </a:r>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838200" y="1324463"/>
            <a:ext cx="11188148" cy="5018941"/>
          </a:xfrm>
        </p:spPr>
        <p:txBody>
          <a:bodyPr>
            <a:normAutofit fontScale="25000" lnSpcReduction="20000"/>
          </a:bodyPr>
          <a:lstStyle/>
          <a:p>
            <a:pPr marL="0" indent="0">
              <a:buNone/>
            </a:pPr>
            <a:br>
              <a:rPr lang="en-GB" dirty="0"/>
            </a:br>
            <a:r>
              <a:rPr lang="en-GB" sz="7200" b="1" dirty="0">
                <a:latin typeface="Courier New" panose="02070309020205020404" pitchFamily="49" charset="0"/>
              </a:rPr>
              <a:t>Step </a:t>
            </a:r>
            <a:r>
              <a:rPr lang="tr-TR" sz="7200" b="1" dirty="0">
                <a:latin typeface="Courier New" panose="02070309020205020404" pitchFamily="49" charset="0"/>
              </a:rPr>
              <a:t>3</a:t>
            </a:r>
            <a:r>
              <a:rPr lang="en-GB" sz="7200" b="1" dirty="0">
                <a:latin typeface="Courier New" panose="02070309020205020404" pitchFamily="49" charset="0"/>
              </a:rPr>
              <a:t>. Develop a Computer-based Procedure for Deriving Solutions to the Problem from the Model</a:t>
            </a:r>
            <a:endParaRPr lang="tr-TR" sz="7200" b="1" dirty="0">
              <a:latin typeface="Courier New" panose="02070309020205020404" pitchFamily="49" charset="0"/>
            </a:endParaRPr>
          </a:p>
          <a:p>
            <a:pPr>
              <a:buFont typeface="Arial" panose="020B0604020202020204" pitchFamily="34" charset="0"/>
              <a:buChar char="•"/>
            </a:pPr>
            <a:r>
              <a:rPr lang="en-GB" sz="7200" b="1" dirty="0"/>
              <a:t>Algorithm Selection: </a:t>
            </a:r>
            <a:r>
              <a:rPr lang="en-GB" sz="7200" dirty="0"/>
              <a:t>Choose or develop computational algorithms that can find optimal or near-optimal solutions. This might involve linear programming, integer programming, simulation, or heuristic methods, depending on the problem's complexity and nature.</a:t>
            </a:r>
          </a:p>
          <a:p>
            <a:pPr>
              <a:buFont typeface="Arial" panose="020B0604020202020204" pitchFamily="34" charset="0"/>
              <a:buChar char="•"/>
            </a:pPr>
            <a:r>
              <a:rPr lang="tr-TR" sz="7200" b="1" dirty="0"/>
              <a:t>I</a:t>
            </a:r>
            <a:r>
              <a:rPr lang="en-GB" sz="7200" b="1" dirty="0" err="1"/>
              <a:t>mplementation</a:t>
            </a:r>
            <a:r>
              <a:rPr lang="en-GB" sz="7200" b="1" dirty="0"/>
              <a:t>: </a:t>
            </a:r>
            <a:r>
              <a:rPr lang="en-GB" sz="7200" dirty="0"/>
              <a:t>Code the model and the solving procedure using appropriate software tools such as MATLAB, Python (with libraries like NumPy, SciPy, or </a:t>
            </a:r>
            <a:r>
              <a:rPr lang="en-GB" sz="7200" dirty="0" err="1"/>
              <a:t>PuLP</a:t>
            </a:r>
            <a:r>
              <a:rPr lang="en-GB" sz="7200" dirty="0"/>
              <a:t>), </a:t>
            </a:r>
            <a:r>
              <a:rPr lang="tr-TR" sz="7200" dirty="0"/>
              <a:t>C++, </a:t>
            </a:r>
            <a:r>
              <a:rPr lang="en-GB" sz="7200" dirty="0"/>
              <a:t>or specialized software like LINGO, CPLEX, or </a:t>
            </a:r>
            <a:r>
              <a:rPr lang="en-GB" sz="7200" dirty="0" err="1"/>
              <a:t>Gurobi</a:t>
            </a:r>
            <a:r>
              <a:rPr lang="en-GB" sz="7200" dirty="0"/>
              <a:t>.</a:t>
            </a:r>
            <a:endParaRPr lang="tr-TR" sz="7200" dirty="0"/>
          </a:p>
          <a:p>
            <a:pPr>
              <a:buFont typeface="Arial" panose="020B0604020202020204" pitchFamily="34" charset="0"/>
              <a:buChar char="•"/>
            </a:pPr>
            <a:endParaRPr lang="tr-TR" sz="3600" dirty="0">
              <a:effectLst/>
              <a:latin typeface="Times New Roman" panose="02020603050405020304" pitchFamily="18" charset="0"/>
            </a:endParaRPr>
          </a:p>
          <a:p>
            <a:pPr marL="0" indent="0">
              <a:buNone/>
            </a:pPr>
            <a:r>
              <a:rPr lang="tr-TR" sz="7200" b="1" dirty="0">
                <a:latin typeface="Courier New" panose="02070309020205020404" pitchFamily="49" charset="0"/>
              </a:rPr>
              <a:t>Step 4. </a:t>
            </a:r>
            <a:r>
              <a:rPr lang="en-GB" sz="7200" b="1" dirty="0">
                <a:latin typeface="Courier New" panose="02070309020205020404" pitchFamily="49" charset="0"/>
              </a:rPr>
              <a:t>Test the Model and Refine It as Needed</a:t>
            </a:r>
            <a:endParaRPr lang="tr-TR" sz="7200" b="1" dirty="0">
              <a:latin typeface="Courier New" panose="02070309020205020404" pitchFamily="49" charset="0"/>
            </a:endParaRPr>
          </a:p>
          <a:p>
            <a:pPr>
              <a:buFont typeface="Arial" panose="020B0604020202020204" pitchFamily="34" charset="0"/>
              <a:buChar char="•"/>
            </a:pPr>
            <a:r>
              <a:rPr lang="en-GB" sz="7200" b="1" dirty="0"/>
              <a:t>Validation:</a:t>
            </a:r>
            <a:r>
              <a:rPr lang="en-GB" sz="7200" dirty="0"/>
              <a:t> Check the model's accuracy by comparing its predictions with real-world outcomes or established benchmarks. This step ensures the model's assumptions and simplifications are reasonable.</a:t>
            </a:r>
          </a:p>
          <a:p>
            <a:pPr>
              <a:buFont typeface="Arial" panose="020B0604020202020204" pitchFamily="34" charset="0"/>
              <a:buChar char="•"/>
            </a:pPr>
            <a:r>
              <a:rPr lang="en-GB" sz="7200" b="1" dirty="0"/>
              <a:t>Sensitivity Analysis:</a:t>
            </a:r>
            <a:r>
              <a:rPr lang="en-GB" sz="7200" dirty="0"/>
              <a:t> </a:t>
            </a:r>
            <a:r>
              <a:rPr lang="en-GB" sz="7200" dirty="0" err="1"/>
              <a:t>Analyze</a:t>
            </a:r>
            <a:r>
              <a:rPr lang="en-GB" sz="7200" dirty="0"/>
              <a:t> how sensitive the solution is to changes in the model's parameters. This helps understand the impact of uncertainty in data and assumptions on the final decision.</a:t>
            </a:r>
          </a:p>
          <a:p>
            <a:pPr marL="0" indent="0">
              <a:buNone/>
            </a:pPr>
            <a:endParaRPr lang="en-GB" sz="5500" b="1" dirty="0">
              <a:latin typeface="Courier New" panose="02070309020205020404" pitchFamily="49" charset="0"/>
            </a:endParaRPr>
          </a:p>
          <a:p>
            <a:pPr marL="0" indent="0">
              <a:buNone/>
            </a:pPr>
            <a:endParaRPr lang="tr-TR" dirty="0">
              <a:effectLst/>
              <a:latin typeface="Times New Roman" panose="02020603050405020304" pitchFamily="18" charset="0"/>
            </a:endParaRP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br>
              <a:rPr lang="en-GB" dirty="0"/>
            </a:br>
            <a:endParaRPr lang="tr-TR" dirty="0"/>
          </a:p>
        </p:txBody>
      </p:sp>
    </p:spTree>
    <p:extLst>
      <p:ext uri="{BB962C8B-B14F-4D97-AF65-F5344CB8AC3E}">
        <p14:creationId xmlns:p14="http://schemas.microsoft.com/office/powerpoint/2010/main" val="4524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 calcmode="lin" valueType="num">
                                      <p:cBhvr additive="base">
                                        <p:cTn id="4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The</a:t>
            </a:r>
            <a:r>
              <a:rPr lang="tr-TR" sz="2400" b="1" dirty="0"/>
              <a:t> </a:t>
            </a:r>
            <a:r>
              <a:rPr lang="tr-TR" sz="2400" b="1" dirty="0" err="1"/>
              <a:t>Methodology</a:t>
            </a:r>
            <a:r>
              <a:rPr lang="tr-TR" sz="2400" b="1" dirty="0"/>
              <a:t> of OR</a:t>
            </a:r>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838200" y="1324463"/>
            <a:ext cx="11188148" cy="5018941"/>
          </a:xfrm>
        </p:spPr>
        <p:txBody>
          <a:bodyPr>
            <a:normAutofit fontScale="25000" lnSpcReduction="20000"/>
          </a:bodyPr>
          <a:lstStyle/>
          <a:p>
            <a:pPr marL="0" indent="0">
              <a:buNone/>
            </a:pPr>
            <a:br>
              <a:rPr lang="en-GB" dirty="0"/>
            </a:br>
            <a:r>
              <a:rPr lang="en-GB" sz="7200" b="1" dirty="0">
                <a:latin typeface="Courier New" panose="02070309020205020404" pitchFamily="49" charset="0"/>
              </a:rPr>
              <a:t>Step </a:t>
            </a:r>
            <a:r>
              <a:rPr lang="tr-TR" sz="7200" b="1" dirty="0">
                <a:latin typeface="Courier New" panose="02070309020205020404" pitchFamily="49" charset="0"/>
              </a:rPr>
              <a:t>5</a:t>
            </a:r>
            <a:r>
              <a:rPr lang="en-GB" sz="7200" b="1" dirty="0">
                <a:latin typeface="Courier New" panose="02070309020205020404" pitchFamily="49" charset="0"/>
              </a:rPr>
              <a:t>. Implement</a:t>
            </a:r>
            <a:endParaRPr lang="tr-TR" sz="7200" b="1" dirty="0">
              <a:latin typeface="Courier New" panose="02070309020205020404" pitchFamily="49" charset="0"/>
            </a:endParaRPr>
          </a:p>
          <a:p>
            <a:r>
              <a:rPr lang="en-GB" sz="7200" b="1" dirty="0"/>
              <a:t>Execution of Solution:</a:t>
            </a:r>
            <a:r>
              <a:rPr lang="en-GB" sz="7200" dirty="0"/>
              <a:t> Apply the model's solution to the real-world problem. This may involve adjusting schedules, reallocating resources, changing operational strategies, etc.</a:t>
            </a:r>
          </a:p>
          <a:p>
            <a:r>
              <a:rPr lang="en-GB" sz="7200" b="1" dirty="0"/>
              <a:t>Monitoring and Feedback:</a:t>
            </a:r>
            <a:r>
              <a:rPr lang="en-GB" sz="7200" dirty="0"/>
              <a:t> Continuously monitor the outcomes of the implementation, and collect feedback to identify any discrepancies, unforeseen issues, or areas for improvement.</a:t>
            </a:r>
          </a:p>
          <a:p>
            <a:pPr marL="0" indent="0">
              <a:buNone/>
            </a:pPr>
            <a:endParaRPr lang="tr-TR" sz="3600" dirty="0">
              <a:effectLst/>
              <a:latin typeface="Times New Roman" panose="02020603050405020304" pitchFamily="18" charset="0"/>
            </a:endParaRPr>
          </a:p>
          <a:p>
            <a:pPr marL="0" indent="0">
              <a:buNone/>
            </a:pPr>
            <a:r>
              <a:rPr lang="tr-TR" sz="7200" b="1" dirty="0" err="1"/>
              <a:t>Additional</a:t>
            </a:r>
            <a:r>
              <a:rPr lang="tr-TR" sz="7200" b="1" dirty="0"/>
              <a:t> </a:t>
            </a:r>
            <a:r>
              <a:rPr lang="tr-TR" sz="7200" b="1" dirty="0" err="1"/>
              <a:t>Considerations</a:t>
            </a:r>
            <a:endParaRPr lang="tr-TR" sz="7200" b="1" dirty="0"/>
          </a:p>
          <a:p>
            <a:pPr marL="0" indent="0">
              <a:buNone/>
            </a:pPr>
            <a:endParaRPr lang="tr-TR" sz="7200" b="1" dirty="0"/>
          </a:p>
          <a:p>
            <a:r>
              <a:rPr lang="en-GB" sz="7200" b="1" dirty="0"/>
              <a:t>Model Updating:</a:t>
            </a:r>
            <a:r>
              <a:rPr lang="en-GB" sz="7200" dirty="0"/>
              <a:t> Over time, changes in the external environment, internal processes, or data accuracy may necessitate updates to the model to keep it relevant and effective.</a:t>
            </a:r>
          </a:p>
          <a:p>
            <a:r>
              <a:rPr lang="en-GB" sz="7200" b="1" dirty="0"/>
              <a:t>Ethical and Social Considerations:</a:t>
            </a:r>
            <a:r>
              <a:rPr lang="en-GB" sz="7200" dirty="0"/>
              <a:t> Consider the broader impacts of optimization decisions on society, the environment, and ethical norms, aiming for sustainable and responsible outcomes.</a:t>
            </a:r>
          </a:p>
          <a:p>
            <a:pPr marL="0" indent="0">
              <a:buNone/>
            </a:pPr>
            <a:endParaRPr lang="tr-TR" sz="7200" b="1" dirty="0"/>
          </a:p>
          <a:p>
            <a:pPr marL="0" indent="0">
              <a:buNone/>
            </a:pPr>
            <a:endParaRPr lang="tr-TR" sz="7200" b="1" dirty="0"/>
          </a:p>
          <a:p>
            <a:pPr marL="0" indent="0">
              <a:buNone/>
            </a:pPr>
            <a:endParaRPr lang="en-GB" sz="5500" b="1" dirty="0">
              <a:latin typeface="Courier New" panose="02070309020205020404" pitchFamily="49" charset="0"/>
            </a:endParaRPr>
          </a:p>
          <a:p>
            <a:pPr marL="0" indent="0">
              <a:buNone/>
            </a:pPr>
            <a:endParaRPr lang="tr-TR" dirty="0">
              <a:effectLst/>
              <a:latin typeface="Times New Roman" panose="02020603050405020304" pitchFamily="18" charset="0"/>
            </a:endParaRP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br>
              <a:rPr lang="en-GB" dirty="0"/>
            </a:br>
            <a:endParaRPr lang="tr-TR" dirty="0"/>
          </a:p>
        </p:txBody>
      </p:sp>
    </p:spTree>
    <p:extLst>
      <p:ext uri="{BB962C8B-B14F-4D97-AF65-F5344CB8AC3E}">
        <p14:creationId xmlns:p14="http://schemas.microsoft.com/office/powerpoint/2010/main" val="414376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anim calcmode="lin" valueType="num">
                                      <p:cBhvr additive="base">
                                        <p:cTn id="43"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dirty="0">
                <a:effectLst/>
                <a:latin typeface="Courier New" panose="02070309020205020404" pitchFamily="49" charset="0"/>
              </a:rPr>
              <a:t>•</a:t>
            </a:r>
            <a:r>
              <a:rPr lang="en-GB" b="1" dirty="0"/>
              <a:t>Vehicle Routing Problem (VRP)</a:t>
            </a:r>
          </a:p>
          <a:p>
            <a:pPr marL="0" indent="0">
              <a:buNone/>
            </a:pPr>
            <a:r>
              <a:rPr lang="en-GB" dirty="0"/>
              <a:t>The Vehicle Routing Problem involves determining the optimal routes for a fleet of vehicles to deliver goods or services to a set of customers, starting and ending at a depot, while minimizing total distance </a:t>
            </a:r>
            <a:r>
              <a:rPr lang="en-GB" dirty="0" err="1"/>
              <a:t>traveled</a:t>
            </a:r>
            <a:r>
              <a:rPr lang="en-GB" dirty="0"/>
              <a:t>, cost, or time. </a:t>
            </a:r>
          </a:p>
          <a:p>
            <a:pPr marL="0" indent="0">
              <a:buNone/>
            </a:pPr>
            <a:endParaRPr lang="tr-TR" dirty="0"/>
          </a:p>
        </p:txBody>
      </p:sp>
      <p:pic>
        <p:nvPicPr>
          <p:cNvPr id="5" name="Picture 4">
            <a:extLst>
              <a:ext uri="{FF2B5EF4-FFF2-40B4-BE49-F238E27FC236}">
                <a16:creationId xmlns:a16="http://schemas.microsoft.com/office/drawing/2014/main" id="{A4E71D0C-4DA8-C7B1-102D-E381C4E36178}"/>
              </a:ext>
            </a:extLst>
          </p:cNvPr>
          <p:cNvPicPr>
            <a:picLocks noChangeAspect="1"/>
          </p:cNvPicPr>
          <p:nvPr/>
        </p:nvPicPr>
        <p:blipFill>
          <a:blip r:embed="rId2"/>
          <a:stretch>
            <a:fillRect/>
          </a:stretch>
        </p:blipFill>
        <p:spPr>
          <a:xfrm>
            <a:off x="7567280" y="1563055"/>
            <a:ext cx="3570084" cy="3234837"/>
          </a:xfrm>
          <a:prstGeom prst="rect">
            <a:avLst/>
          </a:prstGeom>
        </p:spPr>
      </p:pic>
    </p:spTree>
    <p:extLst>
      <p:ext uri="{BB962C8B-B14F-4D97-AF65-F5344CB8AC3E}">
        <p14:creationId xmlns:p14="http://schemas.microsoft.com/office/powerpoint/2010/main" val="13687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a:bodyPr>
          <a:lstStyle/>
          <a:p>
            <a:pPr marL="0" indent="0">
              <a:buNone/>
            </a:pPr>
            <a:r>
              <a:rPr lang="en-GB" b="1" dirty="0"/>
              <a:t>Traveling Salesman Problem (TSP)</a:t>
            </a:r>
          </a:p>
          <a:p>
            <a:pPr marL="0" indent="0">
              <a:buNone/>
            </a:pPr>
            <a:r>
              <a:rPr lang="en-GB" dirty="0"/>
              <a:t>The Traveling Salesman Problem asks for the shortest possible route that visits a set of cities exactly once and returns to the origin city.</a:t>
            </a:r>
          </a:p>
          <a:p>
            <a:pPr marL="0" indent="0">
              <a:buNone/>
            </a:pPr>
            <a:endParaRPr lang="tr-TR" dirty="0"/>
          </a:p>
        </p:txBody>
      </p:sp>
      <p:pic>
        <p:nvPicPr>
          <p:cNvPr id="8" name="Picture 7" descr="A map with dots and lines">
            <a:extLst>
              <a:ext uri="{FF2B5EF4-FFF2-40B4-BE49-F238E27FC236}">
                <a16:creationId xmlns:a16="http://schemas.microsoft.com/office/drawing/2014/main" id="{7ABE8AE2-128C-B365-BA61-2764C109C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646" y="1229420"/>
            <a:ext cx="3576553" cy="3576553"/>
          </a:xfrm>
          <a:prstGeom prst="rect">
            <a:avLst/>
          </a:prstGeom>
        </p:spPr>
      </p:pic>
    </p:spTree>
    <p:extLst>
      <p:ext uri="{BB962C8B-B14F-4D97-AF65-F5344CB8AC3E}">
        <p14:creationId xmlns:p14="http://schemas.microsoft.com/office/powerpoint/2010/main" val="27342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5B15-C828-3FBE-77B8-81926C673096}"/>
              </a:ext>
            </a:extLst>
          </p:cNvPr>
          <p:cNvSpPr>
            <a:spLocks noGrp="1"/>
          </p:cNvSpPr>
          <p:nvPr>
            <p:ph type="title"/>
          </p:nvPr>
        </p:nvSpPr>
        <p:spPr>
          <a:xfrm>
            <a:off x="838200" y="514595"/>
            <a:ext cx="10515600" cy="645990"/>
          </a:xfrm>
        </p:spPr>
        <p:txBody>
          <a:bodyPr/>
          <a:lstStyle/>
          <a:p>
            <a:r>
              <a:rPr lang="tr-TR" sz="2400" b="1" dirty="0" err="1"/>
              <a:t>Specific</a:t>
            </a:r>
            <a:r>
              <a:rPr lang="tr-TR" sz="2400" b="1" dirty="0"/>
              <a:t> </a:t>
            </a:r>
            <a:r>
              <a:rPr lang="tr-TR" sz="2400" b="1" dirty="0" err="1"/>
              <a:t>type</a:t>
            </a:r>
            <a:r>
              <a:rPr lang="tr-TR" sz="2400" b="1" dirty="0"/>
              <a:t> of OR </a:t>
            </a:r>
            <a:r>
              <a:rPr lang="tr-TR" sz="2400" b="1" dirty="0" err="1"/>
              <a:t>Problems</a:t>
            </a:r>
            <a:endParaRPr lang="tr-TR" sz="2400" b="1" dirty="0"/>
          </a:p>
        </p:txBody>
      </p:sp>
      <p:sp>
        <p:nvSpPr>
          <p:cNvPr id="3" name="Content Placeholder 2">
            <a:extLst>
              <a:ext uri="{FF2B5EF4-FFF2-40B4-BE49-F238E27FC236}">
                <a16:creationId xmlns:a16="http://schemas.microsoft.com/office/drawing/2014/main" id="{1F7587F6-D1AC-967B-049D-84C4D74008C1}"/>
              </a:ext>
            </a:extLst>
          </p:cNvPr>
          <p:cNvSpPr>
            <a:spLocks noGrp="1"/>
          </p:cNvSpPr>
          <p:nvPr>
            <p:ph idx="1"/>
          </p:nvPr>
        </p:nvSpPr>
        <p:spPr>
          <a:xfrm>
            <a:off x="759069" y="1324464"/>
            <a:ext cx="6353908" cy="4861732"/>
          </a:xfrm>
        </p:spPr>
        <p:txBody>
          <a:bodyPr>
            <a:normAutofit fontScale="92500"/>
          </a:bodyPr>
          <a:lstStyle/>
          <a:p>
            <a:pPr marL="0" indent="0">
              <a:buNone/>
            </a:pPr>
            <a:r>
              <a:rPr lang="en-GB" b="1" dirty="0"/>
              <a:t>Job Shop Scheduling (JSS)</a:t>
            </a:r>
          </a:p>
          <a:p>
            <a:pPr marL="0" indent="0">
              <a:buNone/>
            </a:pPr>
            <a:r>
              <a:rPr lang="en-GB" dirty="0"/>
              <a:t>Job Shop Scheduling involves scheduling jobs on machines or production facilities, where each job consists of a sequence of tasks that need to be performed on specific machines in a particular order. The objective often is to minimize the total time needed to complete all jobs (</a:t>
            </a:r>
            <a:r>
              <a:rPr lang="en-GB" dirty="0" err="1"/>
              <a:t>makespan</a:t>
            </a:r>
            <a:r>
              <a:rPr lang="en-GB" dirty="0"/>
              <a:t>), optimize machine utilization, or minimize job tardiness.</a:t>
            </a:r>
          </a:p>
          <a:p>
            <a:pPr marL="0" indent="0">
              <a:buNone/>
            </a:pPr>
            <a:endParaRPr lang="tr-TR" dirty="0"/>
          </a:p>
        </p:txBody>
      </p:sp>
      <p:pic>
        <p:nvPicPr>
          <p:cNvPr id="5" name="Picture 4" descr="A computer generated illustration of a factory&#10;&#10;Description automatically generated">
            <a:extLst>
              <a:ext uri="{FF2B5EF4-FFF2-40B4-BE49-F238E27FC236}">
                <a16:creationId xmlns:a16="http://schemas.microsoft.com/office/drawing/2014/main" id="{D2F057EC-D684-7C0C-FBD8-4A1DB1EE9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047" y="1586561"/>
            <a:ext cx="4337538" cy="4337538"/>
          </a:xfrm>
          <a:prstGeom prst="rect">
            <a:avLst/>
          </a:prstGeom>
        </p:spPr>
      </p:pic>
    </p:spTree>
    <p:extLst>
      <p:ext uri="{BB962C8B-B14F-4D97-AF65-F5344CB8AC3E}">
        <p14:creationId xmlns:p14="http://schemas.microsoft.com/office/powerpoint/2010/main" val="19808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2524"/>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2013 - 2022 Theme</Template>
  <TotalTime>895</TotalTime>
  <Words>1305</Words>
  <Application>Microsoft Office PowerPoint</Application>
  <PresentationFormat>Widescreen</PresentationFormat>
  <Paragraphs>109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Avenir Next LT Pro</vt:lpstr>
      <vt:lpstr>AvenirNext LT Pro Medium</vt:lpstr>
      <vt:lpstr>Courier New</vt:lpstr>
      <vt:lpstr>Sagona Book</vt:lpstr>
      <vt:lpstr>Times New Roman</vt:lpstr>
      <vt:lpstr>ExploreVTI</vt:lpstr>
      <vt:lpstr>Introduction to OR</vt:lpstr>
      <vt:lpstr>Related Repo</vt:lpstr>
      <vt:lpstr>What is OR?</vt:lpstr>
      <vt:lpstr>The Methodology of OR</vt:lpstr>
      <vt:lpstr>The Methodology of OR</vt:lpstr>
      <vt:lpstr>The Methodology of OR</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Specific type of OR Problems</vt:lpstr>
      <vt:lpstr>OR Diagram</vt:lpstr>
      <vt:lpstr>OR History</vt:lpstr>
      <vt:lpstr>OR History</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Robotics</dc:title>
  <dc:creator>Yiğit Çağatay Kuyu</dc:creator>
  <cp:lastModifiedBy>Yiğit Çağatay Kuyu</cp:lastModifiedBy>
  <cp:revision>37</cp:revision>
  <dcterms:created xsi:type="dcterms:W3CDTF">2023-10-05T11:39:42Z</dcterms:created>
  <dcterms:modified xsi:type="dcterms:W3CDTF">2024-02-23T08:05:48Z</dcterms:modified>
</cp:coreProperties>
</file>